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Lato" panose="020F0502020204030203" pitchFamily="34" charset="77"/>
      <p:regular r:id="rId24"/>
      <p:bold r:id="rId25"/>
      <p:italic r:id="rId26"/>
      <p:boldItalic r:id="rId27"/>
    </p:embeddedFont>
    <p:embeddedFont>
      <p:font typeface="Raleway" panose="020B0503030101060003" pitchFamily="34" charset="77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 varScale="1">
        <p:scale>
          <a:sx n="145" d="100"/>
          <a:sy n="145" d="100"/>
        </p:scale>
        <p:origin x="6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8b03e9b0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8b03e9b0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8b03e9b0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8b03e9b0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8add4454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8add4454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8b03e9b0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8b03e9b0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8b03e9b09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8b03e9b09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8b03e9b0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8b03e9b0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88252dc4_0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88252dc4_0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8b03e9b09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8b03e9b09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88252dc4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88252dc4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8b03e9b0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8b03e9b0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8b03e9b0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8b03e9b0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8b03e9b0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8b03e9b0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8b03e9b0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8b03e9b0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88252dc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88252dc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88252dc4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f88252dc4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88252dc4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f88252dc4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From the heatmap we can observe &gt;0.5 correlation for the below pairs - 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Light and temperature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Humidity and HumidityRatio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Light and CO2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HumidityRatio and CO2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Light and CO2 are highly correlated with Occupancy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8add4454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8add4454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Run the video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ctrTitle" idx="4294967295"/>
          </p:nvPr>
        </p:nvSpPr>
        <p:spPr>
          <a:xfrm>
            <a:off x="512375" y="444750"/>
            <a:ext cx="77667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chemeClr val="lt1"/>
                </a:solidFill>
              </a:rPr>
              <a:t>Detecting Human Presence using Sensor data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294967295"/>
          </p:nvPr>
        </p:nvSpPr>
        <p:spPr>
          <a:xfrm>
            <a:off x="3532575" y="4587425"/>
            <a:ext cx="54426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 b="1">
                <a:solidFill>
                  <a:schemeClr val="lt2"/>
                </a:solidFill>
              </a:rPr>
              <a:t>Anupriya Thirumurthy, Atif Butt, Aziz Abdul Malik, Natasha Nath</a:t>
            </a:r>
            <a:endParaRPr sz="1400" b="1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Proposed solution</a:t>
            </a:r>
            <a:endParaRPr sz="1200"/>
          </a:p>
        </p:txBody>
      </p:sp>
      <p:sp>
        <p:nvSpPr>
          <p:cNvPr id="244" name="Google Shape;244;p27"/>
          <p:cNvSpPr txBox="1">
            <a:spLocks noGrp="1"/>
          </p:cNvSpPr>
          <p:nvPr>
            <p:ph type="body" idx="4294967295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Building classification model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589275" y="614539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Building Steps</a:t>
            </a:r>
            <a:endParaRPr sz="1000"/>
          </a:p>
        </p:txBody>
      </p:sp>
      <p:sp>
        <p:nvSpPr>
          <p:cNvPr id="250" name="Google Shape;250;p28"/>
          <p:cNvSpPr txBox="1"/>
          <p:nvPr/>
        </p:nvSpPr>
        <p:spPr>
          <a:xfrm>
            <a:off x="5856250" y="2774025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692250" y="1709275"/>
            <a:ext cx="7758900" cy="21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Split the training dataset into train (75%) and test (25%) 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Fit Logistic Regression, Decision Trees, LDA, GNB, SVM, RF and Ensemble  model to train dataset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Using the model, we predicted on the test dataset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Accuracy, precision and recall were used for best model selection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trained the best model on the entire training dataset using real time environment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>
            <a:spLocks noGrp="1"/>
          </p:cNvSpPr>
          <p:nvPr>
            <p:ph type="title"/>
          </p:nvPr>
        </p:nvSpPr>
        <p:spPr>
          <a:xfrm>
            <a:off x="589275" y="614539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Evaluation and Selection</a:t>
            </a:r>
            <a:endParaRPr sz="1000"/>
          </a:p>
        </p:txBody>
      </p:sp>
      <p:sp>
        <p:nvSpPr>
          <p:cNvPr id="257" name="Google Shape;257;p29"/>
          <p:cNvSpPr txBox="1"/>
          <p:nvPr/>
        </p:nvSpPr>
        <p:spPr>
          <a:xfrm>
            <a:off x="5856250" y="2774025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58" name="Google Shape;258;p29"/>
          <p:cNvGrpSpPr/>
          <p:nvPr/>
        </p:nvGrpSpPr>
        <p:grpSpPr>
          <a:xfrm>
            <a:off x="554329" y="1318996"/>
            <a:ext cx="4138734" cy="2147216"/>
            <a:chOff x="660375" y="2677850"/>
            <a:chExt cx="4359774" cy="2339524"/>
          </a:xfrm>
        </p:grpSpPr>
        <p:pic>
          <p:nvPicPr>
            <p:cNvPr id="259" name="Google Shape;259;p29"/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0375" y="2677850"/>
              <a:ext cx="4359774" cy="2339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29"/>
            <p:cNvSpPr/>
            <p:nvPr/>
          </p:nvSpPr>
          <p:spPr>
            <a:xfrm>
              <a:off x="660375" y="3005925"/>
              <a:ext cx="4309800" cy="2763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1" name="Google Shape;261;p2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5025" y="998500"/>
            <a:ext cx="3544776" cy="24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9"/>
          <p:cNvSpPr txBox="1"/>
          <p:nvPr/>
        </p:nvSpPr>
        <p:spPr>
          <a:xfrm>
            <a:off x="589275" y="3635450"/>
            <a:ext cx="6192000" cy="11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-GB" sz="12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Model Selection:</a:t>
            </a:r>
            <a:endParaRPr sz="12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</a:pPr>
            <a:r>
              <a:rPr lang="en-GB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Logistic Regression 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■"/>
            </a:pPr>
            <a:r>
              <a:rPr lang="en-GB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High Recall - 99.5%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■"/>
            </a:pPr>
            <a:r>
              <a:rPr lang="en-GB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Precision, accuracy, recall and AUC are also high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■"/>
            </a:pPr>
            <a:r>
              <a:rPr lang="en-GB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Ease of interpretation</a:t>
            </a: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sz="1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Test the solution</a:t>
            </a:r>
            <a:endParaRPr sz="1200"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4294967295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Model Validation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>
            <a:spLocks noGrp="1"/>
          </p:cNvSpPr>
          <p:nvPr>
            <p:ph type="title"/>
          </p:nvPr>
        </p:nvSpPr>
        <p:spPr>
          <a:xfrm>
            <a:off x="608225" y="5999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Validation</a:t>
            </a:r>
            <a:endParaRPr/>
          </a:p>
        </p:txBody>
      </p:sp>
      <p:sp>
        <p:nvSpPr>
          <p:cNvPr id="274" name="Google Shape;274;p31"/>
          <p:cNvSpPr txBox="1"/>
          <p:nvPr/>
        </p:nvSpPr>
        <p:spPr>
          <a:xfrm>
            <a:off x="664325" y="1583575"/>
            <a:ext cx="74232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Used logistic regression model to predict the “Occupancy” of the room in real-time (test environment).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server responds with the total count of predictions correctly matched.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accuracy is calculated based on the matched count.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endParaRPr/>
          </a:p>
        </p:txBody>
      </p:sp>
      <p:pic>
        <p:nvPicPr>
          <p:cNvPr id="275" name="Google Shape;275;p3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775" y="3262126"/>
            <a:ext cx="7862449" cy="3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>
            <a:spLocks noGrp="1"/>
          </p:cNvSpPr>
          <p:nvPr>
            <p:ph type="title"/>
          </p:nvPr>
        </p:nvSpPr>
        <p:spPr>
          <a:xfrm>
            <a:off x="643400" y="617275"/>
            <a:ext cx="3636600" cy="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81" name="Google Shape;281;p32"/>
          <p:cNvSpPr txBox="1">
            <a:spLocks noGrp="1"/>
          </p:cNvSpPr>
          <p:nvPr>
            <p:ph type="body" idx="1"/>
          </p:nvPr>
        </p:nvSpPr>
        <p:spPr>
          <a:xfrm>
            <a:off x="678050" y="1523525"/>
            <a:ext cx="8076300" cy="11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The logistic regression model predicts the presence of human with high precision and high recall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The results indicate a robust system to detect the presence of humans in real-time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Light sensor coupled with CO2 is sufficient to predict Occupancy as it has the highest predictive power (Additional sensor/ Predictors doesn’t add any value to the model)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Based on the business case, we can switch the evaluation criteria between precision and recall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sp>
        <p:nvSpPr>
          <p:cNvPr id="282" name="Google Shape;282;p32"/>
          <p:cNvSpPr txBox="1">
            <a:spLocks noGrp="1"/>
          </p:cNvSpPr>
          <p:nvPr>
            <p:ph type="title"/>
          </p:nvPr>
        </p:nvSpPr>
        <p:spPr>
          <a:xfrm>
            <a:off x="678050" y="2780475"/>
            <a:ext cx="3636600" cy="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  <p:pic>
        <p:nvPicPr>
          <p:cNvPr id="283" name="Google Shape;283;p3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450" y="3314850"/>
            <a:ext cx="827725" cy="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2"/>
          <p:cNvSpPr txBox="1">
            <a:spLocks noGrp="1"/>
          </p:cNvSpPr>
          <p:nvPr>
            <p:ph type="body" idx="1"/>
          </p:nvPr>
        </p:nvSpPr>
        <p:spPr>
          <a:xfrm>
            <a:off x="830450" y="3575250"/>
            <a:ext cx="80763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Parallelize the execution using multi threading to save execution time 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Additional sensor technologies should be deployed that can provide more variables  to predict the count of people in an occupied room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Extra models</a:t>
            </a:r>
            <a:endParaRPr sz="1200"/>
          </a:p>
        </p:txBody>
      </p:sp>
      <p:sp>
        <p:nvSpPr>
          <p:cNvPr id="295" name="Google Shape;295;p34"/>
          <p:cNvSpPr txBox="1">
            <a:spLocks noGrp="1"/>
          </p:cNvSpPr>
          <p:nvPr>
            <p:ph type="body" idx="4294967295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Appendix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 txBox="1">
            <a:spLocks noGrp="1"/>
          </p:cNvSpPr>
          <p:nvPr>
            <p:ph type="title"/>
          </p:nvPr>
        </p:nvSpPr>
        <p:spPr>
          <a:xfrm>
            <a:off x="589275" y="614539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Statistics - Models with all parameters</a:t>
            </a:r>
            <a:endParaRPr/>
          </a:p>
        </p:txBody>
      </p:sp>
      <p:sp>
        <p:nvSpPr>
          <p:cNvPr id="301" name="Google Shape;301;p35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35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35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4" name="Google Shape;304;p3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600" y="1518500"/>
            <a:ext cx="5817376" cy="31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>
            <a:spLocks noGrp="1"/>
          </p:cNvSpPr>
          <p:nvPr>
            <p:ph type="title"/>
          </p:nvPr>
        </p:nvSpPr>
        <p:spPr>
          <a:xfrm>
            <a:off x="589275" y="614539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Statistics - Models with all parameters</a:t>
            </a:r>
            <a:endParaRPr sz="1000"/>
          </a:p>
        </p:txBody>
      </p:sp>
      <p:sp>
        <p:nvSpPr>
          <p:cNvPr id="310" name="Google Shape;310;p36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1" name="Google Shape;311;p36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2" name="Google Shape;312;p36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3" name="Google Shape;313;p3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425" y="1462425"/>
            <a:ext cx="4900300" cy="32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body" idx="4294967295"/>
          </p:nvPr>
        </p:nvSpPr>
        <p:spPr>
          <a:xfrm>
            <a:off x="729450" y="519750"/>
            <a:ext cx="70101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Agenda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889100" y="1402275"/>
            <a:ext cx="6193500" cy="3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Project Objective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Business Case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Exploratory Analysis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Classification Models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Model Building and Selection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Validation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-GB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Conclusion &amp; Future Work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>
            <a:spLocks noGrp="1"/>
          </p:cNvSpPr>
          <p:nvPr>
            <p:ph type="title"/>
          </p:nvPr>
        </p:nvSpPr>
        <p:spPr>
          <a:xfrm>
            <a:off x="589275" y="614539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Statistics - 2 parameter model</a:t>
            </a:r>
            <a:endParaRPr sz="1000"/>
          </a:p>
        </p:txBody>
      </p:sp>
      <p:sp>
        <p:nvSpPr>
          <p:cNvPr id="319" name="Google Shape;319;p37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0" name="Google Shape;320;p37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1" name="Google Shape;321;p37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22" name="Google Shape;322;p3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2476" y="1916148"/>
            <a:ext cx="4891900" cy="266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>
            <a:spLocks noGrp="1"/>
          </p:cNvSpPr>
          <p:nvPr>
            <p:ph type="title"/>
          </p:nvPr>
        </p:nvSpPr>
        <p:spPr>
          <a:xfrm>
            <a:off x="589275" y="614539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Statistics - 2 parameter model</a:t>
            </a:r>
            <a:endParaRPr sz="1000"/>
          </a:p>
        </p:txBody>
      </p:sp>
      <p:sp>
        <p:nvSpPr>
          <p:cNvPr id="328" name="Google Shape;328;p38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9" name="Google Shape;329;p38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0" name="Google Shape;330;p38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31" name="Google Shape;331;p3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150" y="1540350"/>
            <a:ext cx="4639524" cy="332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668850" y="5913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body" idx="1"/>
          </p:nvPr>
        </p:nvSpPr>
        <p:spPr>
          <a:xfrm>
            <a:off x="810350" y="1529413"/>
            <a:ext cx="7122900" cy="16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Detect human presence in real-time based on the sensor data received from a room.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/>
              <a:t>The sensors are installed to collect the below data - 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Humidity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Temperature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CO2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Light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Humidity Ratio</a:t>
            </a:r>
            <a:endParaRPr sz="1200"/>
          </a:p>
        </p:txBody>
      </p:sp>
      <p:pic>
        <p:nvPicPr>
          <p:cNvPr id="190" name="Google Shape;190;p20" descr="shutterstock_429987889_edited.jpg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>
            <a:spLocks noGrp="1"/>
          </p:cNvSpPr>
          <p:nvPr>
            <p:ph type="title"/>
          </p:nvPr>
        </p:nvSpPr>
        <p:spPr>
          <a:xfrm>
            <a:off x="599550" y="5999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Case</a:t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851600" y="1772760"/>
            <a:ext cx="339000" cy="3651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7" name="Google Shape;197;p21"/>
          <p:cNvSpPr txBox="1">
            <a:spLocks noGrp="1"/>
          </p:cNvSpPr>
          <p:nvPr>
            <p:ph type="body" idx="1"/>
          </p:nvPr>
        </p:nvSpPr>
        <p:spPr>
          <a:xfrm>
            <a:off x="1312385" y="1652925"/>
            <a:ext cx="2920800" cy="11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/>
              <a:t>Used in real-time for home automation and building smarter homes</a:t>
            </a:r>
            <a:endParaRPr sz="1200"/>
          </a:p>
        </p:txBody>
      </p:sp>
      <p:sp>
        <p:nvSpPr>
          <p:cNvPr id="198" name="Google Shape;198;p21"/>
          <p:cNvSpPr/>
          <p:nvPr/>
        </p:nvSpPr>
        <p:spPr>
          <a:xfrm>
            <a:off x="851600" y="3130372"/>
            <a:ext cx="339000" cy="3651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9" name="Google Shape;199;p21"/>
          <p:cNvSpPr txBox="1">
            <a:spLocks noGrp="1"/>
          </p:cNvSpPr>
          <p:nvPr>
            <p:ph type="body" idx="1"/>
          </p:nvPr>
        </p:nvSpPr>
        <p:spPr>
          <a:xfrm>
            <a:off x="1312385" y="3023559"/>
            <a:ext cx="2920800" cy="11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/>
              <a:t>Detect threats without putting anyone physically in danger (e.g rescue operations)</a:t>
            </a:r>
            <a:endParaRPr sz="1200"/>
          </a:p>
        </p:txBody>
      </p:sp>
      <p:sp>
        <p:nvSpPr>
          <p:cNvPr id="200" name="Google Shape;200;p21"/>
          <p:cNvSpPr/>
          <p:nvPr/>
        </p:nvSpPr>
        <p:spPr>
          <a:xfrm>
            <a:off x="4656254" y="1772760"/>
            <a:ext cx="339000" cy="3651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3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01" name="Google Shape;201;p21"/>
          <p:cNvSpPr txBox="1">
            <a:spLocks noGrp="1"/>
          </p:cNvSpPr>
          <p:nvPr>
            <p:ph type="body" idx="1"/>
          </p:nvPr>
        </p:nvSpPr>
        <p:spPr>
          <a:xfrm>
            <a:off x="5115392" y="1652925"/>
            <a:ext cx="2920800" cy="11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/>
              <a:t>In case of any security breach, sensor can send signal in realtime to relevant authorities</a:t>
            </a:r>
            <a:endParaRPr sz="1200"/>
          </a:p>
        </p:txBody>
      </p:sp>
      <p:sp>
        <p:nvSpPr>
          <p:cNvPr id="202" name="Google Shape;202;p21"/>
          <p:cNvSpPr/>
          <p:nvPr/>
        </p:nvSpPr>
        <p:spPr>
          <a:xfrm>
            <a:off x="4656254" y="3130372"/>
            <a:ext cx="339000" cy="3651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4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03" name="Google Shape;203;p21"/>
          <p:cNvSpPr txBox="1">
            <a:spLocks noGrp="1"/>
          </p:cNvSpPr>
          <p:nvPr>
            <p:ph type="body" idx="1"/>
          </p:nvPr>
        </p:nvSpPr>
        <p:spPr>
          <a:xfrm>
            <a:off x="5115392" y="3023559"/>
            <a:ext cx="2920800" cy="11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/>
              <a:t>In military domain to create automated weapons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Exploratory Analysis &amp; Variable selection</a:t>
            </a:r>
            <a:endParaRPr sz="1200"/>
          </a:p>
        </p:txBody>
      </p:sp>
      <p:sp>
        <p:nvSpPr>
          <p:cNvPr id="209" name="Google Shape;209;p22"/>
          <p:cNvSpPr txBox="1">
            <a:spLocks noGrp="1"/>
          </p:cNvSpPr>
          <p:nvPr>
            <p:ph type="body" idx="4294967295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Understanding the sensor data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>
            <a:spLocks noGrp="1"/>
          </p:cNvSpPr>
          <p:nvPr>
            <p:ph type="title"/>
          </p:nvPr>
        </p:nvSpPr>
        <p:spPr>
          <a:xfrm>
            <a:off x="730725" y="548000"/>
            <a:ext cx="3893400" cy="6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distribution</a:t>
            </a:r>
            <a:endParaRPr b="0"/>
          </a:p>
        </p:txBody>
      </p:sp>
      <p:sp>
        <p:nvSpPr>
          <p:cNvPr id="215" name="Google Shape;215;p23"/>
          <p:cNvSpPr txBox="1">
            <a:spLocks noGrp="1"/>
          </p:cNvSpPr>
          <p:nvPr>
            <p:ph type="body" idx="1"/>
          </p:nvPr>
        </p:nvSpPr>
        <p:spPr>
          <a:xfrm>
            <a:off x="592175" y="1810650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21% of the labelled data corresponds to a human presence detected</a:t>
            </a: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/>
              <a:t>79% of the data corresponds to unoccupied human presence</a:t>
            </a:r>
            <a:endParaRPr sz="1100"/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5575" y="1502325"/>
            <a:ext cx="4224575" cy="2706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>
            <a:spLocks noGrp="1"/>
          </p:cNvSpPr>
          <p:nvPr>
            <p:ph type="title"/>
          </p:nvPr>
        </p:nvSpPr>
        <p:spPr>
          <a:xfrm>
            <a:off x="686725" y="582625"/>
            <a:ext cx="60588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Distribution of Input variables</a:t>
            </a:r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body" idx="1"/>
          </p:nvPr>
        </p:nvSpPr>
        <p:spPr>
          <a:xfrm>
            <a:off x="1663400" y="1051650"/>
            <a:ext cx="6259800" cy="3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Temperature, Humidity and HumidityRatio have a nearly gaussian distribution</a:t>
            </a:r>
            <a:endParaRPr sz="1100"/>
          </a:p>
        </p:txBody>
      </p:sp>
      <p:pic>
        <p:nvPicPr>
          <p:cNvPr id="223" name="Google Shape;223;p2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950" y="1373600"/>
            <a:ext cx="3418500" cy="36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0150" y="1410750"/>
            <a:ext cx="3723775" cy="35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>
            <a:spLocks noGrp="1"/>
          </p:cNvSpPr>
          <p:nvPr>
            <p:ph type="title"/>
          </p:nvPr>
        </p:nvSpPr>
        <p:spPr>
          <a:xfrm>
            <a:off x="730725" y="539325"/>
            <a:ext cx="3893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Variables correlation</a:t>
            </a:r>
            <a:endParaRPr b="0"/>
          </a:p>
        </p:txBody>
      </p:sp>
      <p:sp>
        <p:nvSpPr>
          <p:cNvPr id="230" name="Google Shape;230;p25"/>
          <p:cNvSpPr txBox="1">
            <a:spLocks noGrp="1"/>
          </p:cNvSpPr>
          <p:nvPr>
            <p:ph type="body" idx="1"/>
          </p:nvPr>
        </p:nvSpPr>
        <p:spPr>
          <a:xfrm>
            <a:off x="557375" y="1478150"/>
            <a:ext cx="4014600" cy="29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From the heatmap we can notice that there is high correlation between HumidityRatio and Humidity, so we can keep one of these two predictors for modeling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The response variable “Occupancy” is highly correlated with “Light”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Occupancy also has a positive correlation with “CO2”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200"/>
              <a:buChar char="●"/>
            </a:pPr>
            <a:r>
              <a:rPr lang="en-GB" sz="1200"/>
              <a:t>Based on correlation analysis, we think “Light” and “CO2” are good candidates to predict room occupancy</a:t>
            </a:r>
            <a:endParaRPr sz="1200"/>
          </a:p>
        </p:txBody>
      </p:sp>
      <p:pic>
        <p:nvPicPr>
          <p:cNvPr id="231" name="Google Shape;2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763" y="1472538"/>
            <a:ext cx="3819525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730725" y="539325"/>
            <a:ext cx="59673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Simulation of Train Data</a:t>
            </a:r>
            <a:endParaRPr b="0"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541650" y="1340975"/>
            <a:ext cx="80607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From the correlation analysis, we have seen that “Occupancy” is highly correlated with “Light”. Simulation of train data also indicates that “Occupancy” closely follows “Light”</a:t>
            </a:r>
            <a:endParaRPr sz="1100"/>
          </a:p>
        </p:txBody>
      </p:sp>
      <p:pic>
        <p:nvPicPr>
          <p:cNvPr id="2" name="CensorClip.mov">
            <a:hlinkClick r:id="" action="ppaction://media"/>
            <a:extLst>
              <a:ext uri="{FF2B5EF4-FFF2-40B4-BE49-F238E27FC236}">
                <a16:creationId xmlns:a16="http://schemas.microsoft.com/office/drawing/2014/main" id="{84D37649-F881-C149-88F0-7055BABECB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1650" y="1949824"/>
            <a:ext cx="7553479" cy="31936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625</Words>
  <Application>Microsoft Macintosh PowerPoint</Application>
  <PresentationFormat>On-screen Show (16:9)</PresentationFormat>
  <Paragraphs>106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Lato</vt:lpstr>
      <vt:lpstr>Raleway</vt:lpstr>
      <vt:lpstr>Arial</vt:lpstr>
      <vt:lpstr>Streamline</vt:lpstr>
      <vt:lpstr>Detecting Human Presence using Sensor data</vt:lpstr>
      <vt:lpstr>PowerPoint Presentation</vt:lpstr>
      <vt:lpstr>Project Objective</vt:lpstr>
      <vt:lpstr>Business Case</vt:lpstr>
      <vt:lpstr>Exploratory Analysis &amp; Variable selection</vt:lpstr>
      <vt:lpstr>Target distribution</vt:lpstr>
      <vt:lpstr>Distribution of Input variables</vt:lpstr>
      <vt:lpstr>Variables correlation</vt:lpstr>
      <vt:lpstr>Simulation of Train Data</vt:lpstr>
      <vt:lpstr>Proposed solution</vt:lpstr>
      <vt:lpstr>Model Building Steps</vt:lpstr>
      <vt:lpstr>Model Evaluation and Selection</vt:lpstr>
      <vt:lpstr>Test the solution</vt:lpstr>
      <vt:lpstr>Model Validation</vt:lpstr>
      <vt:lpstr>Conclusion</vt:lpstr>
      <vt:lpstr>Thank you.</vt:lpstr>
      <vt:lpstr>Extra models</vt:lpstr>
      <vt:lpstr>Model Statistics - Models with all parameters</vt:lpstr>
      <vt:lpstr>Model Statistics - Models with all parameters</vt:lpstr>
      <vt:lpstr>Model Statistics - 2 parameter model</vt:lpstr>
      <vt:lpstr>Model Statistics - 2 parameter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Human Presence using Sensor data</dc:title>
  <cp:lastModifiedBy>Anupriya Thirumurthy</cp:lastModifiedBy>
  <cp:revision>2</cp:revision>
  <dcterms:modified xsi:type="dcterms:W3CDTF">2019-09-01T05:28:18Z</dcterms:modified>
</cp:coreProperties>
</file>